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rata"/>
      <p:regular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Exo"/>
      <p:regular r:id="rId31"/>
      <p:bold r:id="rId32"/>
      <p:italic r:id="rId33"/>
      <p:boldItalic r:id="rId34"/>
    </p:embeddedFont>
    <p:embeddedFont>
      <p:font typeface="Barlow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630611-C866-4795-96C1-B2AF751798C4}">
  <a:tblStyle styleId="{CB630611-C866-4795-96C1-B2AF751798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font" Target="fonts/Prata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xo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33" Type="http://schemas.openxmlformats.org/officeDocument/2006/relationships/font" Target="fonts/Exo-italic.fntdata"/><Relationship Id="rId10" Type="http://schemas.openxmlformats.org/officeDocument/2006/relationships/slide" Target="slides/slide4.xml"/><Relationship Id="rId32" Type="http://schemas.openxmlformats.org/officeDocument/2006/relationships/font" Target="fonts/Exo-bold.fntdata"/><Relationship Id="rId13" Type="http://schemas.openxmlformats.org/officeDocument/2006/relationships/slide" Target="slides/slide7.xml"/><Relationship Id="rId35" Type="http://schemas.openxmlformats.org/officeDocument/2006/relationships/font" Target="fonts/Barlow-regular.fntdata"/><Relationship Id="rId12" Type="http://schemas.openxmlformats.org/officeDocument/2006/relationships/slide" Target="slides/slide6.xml"/><Relationship Id="rId34" Type="http://schemas.openxmlformats.org/officeDocument/2006/relationships/font" Target="fonts/Exo-boldItalic.fntdata"/><Relationship Id="rId15" Type="http://schemas.openxmlformats.org/officeDocument/2006/relationships/slide" Target="slides/slide9.xml"/><Relationship Id="rId37" Type="http://schemas.openxmlformats.org/officeDocument/2006/relationships/font" Target="fonts/Barlow-italic.fntdata"/><Relationship Id="rId14" Type="http://schemas.openxmlformats.org/officeDocument/2006/relationships/slide" Target="slides/slide8.xml"/><Relationship Id="rId36" Type="http://schemas.openxmlformats.org/officeDocument/2006/relationships/font" Target="fonts/Barlow-bold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2c60b0c6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2c60b0c6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2c60b0c6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2c60b0c6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2c60b0c6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2c60b0c6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313864b49_1_4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313864b49_1_4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2c60b0c6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2c60b0c6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313864b49_1_5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313864b49_1_5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313741446_0_1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313741446_0_1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13741446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13741446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2c60b0c6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2c60b0c6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2c60b0c6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2c60b0c6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2c60b0c6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2c60b0c6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2c60b0c6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2c60b0c6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2c60b0c6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2c60b0c6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-861625" y="-12007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1284000" y="1996913"/>
            <a:ext cx="6576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1284000" y="3096235"/>
            <a:ext cx="65760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/>
          <p:nvPr/>
        </p:nvSpPr>
        <p:spPr>
          <a:xfrm>
            <a:off x="-861625" y="-13516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774465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>
            <a:off x="77446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8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5"/>
          <p:cNvSpPr/>
          <p:nvPr/>
        </p:nvSpPr>
        <p:spPr>
          <a:xfrm>
            <a:off x="-617962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988313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" type="title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3" type="title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16"/>
          <p:cNvSpPr txBox="1"/>
          <p:nvPr>
            <p:ph idx="4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5" type="title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6"/>
          <p:cNvSpPr txBox="1"/>
          <p:nvPr>
            <p:ph idx="6" type="subTitle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7" type="title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6"/>
          <p:cNvSpPr txBox="1"/>
          <p:nvPr>
            <p:ph idx="8" type="subTitle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9" type="title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6"/>
          <p:cNvSpPr txBox="1"/>
          <p:nvPr>
            <p:ph idx="13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4" type="title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6"/>
          <p:cNvSpPr txBox="1"/>
          <p:nvPr>
            <p:ph idx="15" type="subTitle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/>
          <p:nvPr/>
        </p:nvSpPr>
        <p:spPr>
          <a:xfrm>
            <a:off x="-1096898" y="3853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428278" y="280016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>
            <a:off x="-1086925" y="-11566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20000" y="2214000"/>
            <a:ext cx="51630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19"/>
          <p:cNvSpPr txBox="1"/>
          <p:nvPr>
            <p:ph hasCustomPrompt="1" idx="2" type="title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8260402" y="629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0"/>
          <p:cNvSpPr/>
          <p:nvPr/>
        </p:nvSpPr>
        <p:spPr>
          <a:xfrm>
            <a:off x="-825000" y="-5867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7907150" y="356027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19" name="Google Shape;19;p3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>
            <a:off x="-1164300" y="2797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8576400" y="228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2"/>
          <p:cNvSpPr/>
          <p:nvPr/>
        </p:nvSpPr>
        <p:spPr>
          <a:xfrm>
            <a:off x="-916400" y="446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8283777" y="3528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24"/>
          <p:cNvSpPr/>
          <p:nvPr/>
        </p:nvSpPr>
        <p:spPr>
          <a:xfrm>
            <a:off x="6897300" y="-1337100"/>
            <a:ext cx="1608055" cy="191929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5"/>
          <p:cNvSpPr/>
          <p:nvPr/>
        </p:nvSpPr>
        <p:spPr>
          <a:xfrm>
            <a:off x="665802" y="4558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69" name="Google Shape;169;p2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9"/>
          <p:cNvSpPr/>
          <p:nvPr/>
        </p:nvSpPr>
        <p:spPr>
          <a:xfrm>
            <a:off x="6557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65834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1_1_1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84" name="Google Shape;184;p30"/>
          <p:cNvCxnSpPr/>
          <p:nvPr/>
        </p:nvCxnSpPr>
        <p:spPr>
          <a:xfrm>
            <a:off x="2572500" y="4563938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30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-1258975" y="10177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11_1_1_1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2" type="title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3" type="title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32"/>
          <p:cNvSpPr txBox="1"/>
          <p:nvPr>
            <p:ph idx="4" type="subTitle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2"/>
          <p:cNvSpPr txBox="1"/>
          <p:nvPr>
            <p:ph idx="5" type="title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32"/>
          <p:cNvSpPr txBox="1"/>
          <p:nvPr>
            <p:ph idx="6" type="subTitle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7" type="title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32"/>
          <p:cNvSpPr txBox="1"/>
          <p:nvPr>
            <p:ph idx="8" type="subTitle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2"/>
          <p:cNvSpPr/>
          <p:nvPr/>
        </p:nvSpPr>
        <p:spPr>
          <a:xfrm>
            <a:off x="-471590" y="-13850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7874509" y="4485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3"/>
          <p:cNvSpPr txBox="1"/>
          <p:nvPr>
            <p:ph idx="2" type="title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3"/>
          <p:cNvSpPr txBox="1"/>
          <p:nvPr>
            <p:ph idx="3" type="title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33"/>
          <p:cNvSpPr txBox="1"/>
          <p:nvPr>
            <p:ph idx="4" type="subTitle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5" type="title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33"/>
          <p:cNvSpPr txBox="1"/>
          <p:nvPr>
            <p:ph idx="6" type="subTitle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3"/>
          <p:cNvSpPr/>
          <p:nvPr/>
        </p:nvSpPr>
        <p:spPr>
          <a:xfrm>
            <a:off x="-1028775" y="2671469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8456830" y="3552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2020050" y="2890815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2" type="subTitle"/>
          </p:nvPr>
        </p:nvSpPr>
        <p:spPr>
          <a:xfrm>
            <a:off x="2020050" y="3580715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3" type="subTitle"/>
          </p:nvPr>
        </p:nvSpPr>
        <p:spPr>
          <a:xfrm>
            <a:off x="4975050" y="2890824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4" type="subTitle"/>
          </p:nvPr>
        </p:nvSpPr>
        <p:spPr>
          <a:xfrm>
            <a:off x="4975050" y="3580724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idx="1" type="subTitle"/>
          </p:nvPr>
        </p:nvSpPr>
        <p:spPr>
          <a:xfrm>
            <a:off x="720000" y="2519225"/>
            <a:ext cx="3419100" cy="9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type="title"/>
          </p:nvPr>
        </p:nvSpPr>
        <p:spPr>
          <a:xfrm>
            <a:off x="719988" y="1670018"/>
            <a:ext cx="295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5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_1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2" type="subTitle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3" type="subTitle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hasCustomPrompt="1" type="title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5" name="Google Shape;235;p36"/>
          <p:cNvSpPr txBox="1"/>
          <p:nvPr>
            <p:ph hasCustomPrompt="1" idx="4" type="title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6" name="Google Shape;236;p36"/>
          <p:cNvSpPr txBox="1"/>
          <p:nvPr>
            <p:ph hasCustomPrompt="1" idx="5" type="title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37" name="Google Shape;237;p3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6"/>
          <p:cNvSpPr/>
          <p:nvPr/>
        </p:nvSpPr>
        <p:spPr>
          <a:xfrm>
            <a:off x="-587965" y="-13429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6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6"/>
          <p:cNvSpPr/>
          <p:nvPr/>
        </p:nvSpPr>
        <p:spPr>
          <a:xfrm>
            <a:off x="7811815" y="4171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4" name="Google Shape;244;p37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1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45" name="Google Shape;245;p37"/>
          <p:cNvSpPr txBox="1"/>
          <p:nvPr>
            <p:ph idx="1" type="subTitle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7"/>
          <p:cNvSpPr/>
          <p:nvPr/>
        </p:nvSpPr>
        <p:spPr>
          <a:xfrm>
            <a:off x="-1139515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8407909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52" name="Google Shape;252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4" name="Google Shape;254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55" name="Google Shape;255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" name="Google Shape;257;p38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/>
          <p:nvPr/>
        </p:nvSpPr>
        <p:spPr>
          <a:xfrm>
            <a:off x="576927" y="41252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title"/>
          </p:nvPr>
        </p:nvSpPr>
        <p:spPr>
          <a:xfrm>
            <a:off x="1596700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title"/>
          </p:nvPr>
        </p:nvSpPr>
        <p:spPr>
          <a:xfrm>
            <a:off x="4804747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4803700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1596788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 flipH="1">
            <a:off x="-2011414" y="4426670"/>
            <a:ext cx="3995951" cy="564600"/>
            <a:chOff x="1524913" y="922950"/>
            <a:chExt cx="6094175" cy="564600"/>
          </a:xfrm>
        </p:grpSpPr>
        <p:cxnSp>
          <p:nvCxnSpPr>
            <p:cNvPr id="35" name="Google Shape;35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" name="Google Shape;37;p5"/>
          <p:cNvGrpSpPr/>
          <p:nvPr/>
        </p:nvGrpSpPr>
        <p:grpSpPr>
          <a:xfrm>
            <a:off x="7156896" y="364488"/>
            <a:ext cx="3995951" cy="564600"/>
            <a:chOff x="1524913" y="922950"/>
            <a:chExt cx="6094175" cy="564600"/>
          </a:xfrm>
        </p:grpSpPr>
        <p:cxnSp>
          <p:nvCxnSpPr>
            <p:cNvPr id="38" name="Google Shape;38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49" name="Google Shape;49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" name="Google Shape;51;p7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52" name="Google Shape;52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" name="Google Shape;54;p7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3685200" y="-13443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368520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8427725" y="-6489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-1206000" y="1382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84304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5227500" y="1732825"/>
            <a:ext cx="2778900" cy="19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D-9xVpGt8J7Pn-0wmZNx6OauTaVnsNmOkmyMJhzpsEA/copy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Machine Learning </a:t>
            </a:r>
            <a:r>
              <a:rPr lang="en"/>
              <a:t>Healthcare </a:t>
            </a:r>
            <a:endParaRPr b="0"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22744" l="9600" r="36095" t="23369"/>
          <a:stretch/>
        </p:blipFill>
        <p:spPr>
          <a:xfrm>
            <a:off x="4572000" y="606750"/>
            <a:ext cx="4572000" cy="4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/>
          <p:nvPr/>
        </p:nvSpPr>
        <p:spPr>
          <a:xfrm>
            <a:off x="777837" y="3724613"/>
            <a:ext cx="4003500" cy="629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 txBox="1"/>
          <p:nvPr>
            <p:ph idx="1" type="subTitle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Nikos Kefalas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Stavros Tsiloglou</a:t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8548675" y="3328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4">
            <a:alphaModFix/>
          </a:blip>
          <a:srcRect b="61860" l="60513" r="16584" t="15763"/>
          <a:stretch/>
        </p:blipFill>
        <p:spPr>
          <a:xfrm>
            <a:off x="5229750" y="1119250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0"/>
          <p:cNvCxnSpPr/>
          <p:nvPr/>
        </p:nvCxnSpPr>
        <p:spPr>
          <a:xfrm>
            <a:off x="780087" y="35290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" name="Google Shape;276;p40"/>
          <p:cNvGrpSpPr/>
          <p:nvPr/>
        </p:nvGrpSpPr>
        <p:grpSpPr>
          <a:xfrm>
            <a:off x="781611" y="713513"/>
            <a:ext cx="3995951" cy="564600"/>
            <a:chOff x="1524913" y="922950"/>
            <a:chExt cx="6094175" cy="564600"/>
          </a:xfrm>
        </p:grpSpPr>
        <p:cxnSp>
          <p:nvCxnSpPr>
            <p:cNvPr id="277" name="Google Shape;277;p40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40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79" name="Google Shape;279;p40"/>
          <p:cNvCxnSpPr/>
          <p:nvPr/>
        </p:nvCxnSpPr>
        <p:spPr>
          <a:xfrm flipH="1" rot="10800000">
            <a:off x="601375" y="2702725"/>
            <a:ext cx="4188300" cy="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594300" y="2716775"/>
            <a:ext cx="141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799475" y="2709700"/>
            <a:ext cx="3976200" cy="21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</a:t>
            </a:r>
            <a:endParaRPr/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25" y="1017725"/>
            <a:ext cx="6264324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600" y="1151525"/>
            <a:ext cx="2411400" cy="25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Eating</a:t>
            </a:r>
            <a:endParaRPr/>
          </a:p>
        </p:txBody>
      </p:sp>
      <p:pic>
        <p:nvPicPr>
          <p:cNvPr id="381" name="Google Shape;3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350" y="1117525"/>
            <a:ext cx="2357650" cy="272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2" name="Google Shape;382;p50"/>
          <p:cNvGraphicFramePr/>
          <p:nvPr/>
        </p:nvGraphicFramePr>
        <p:xfrm>
          <a:off x="1139375" y="40840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{CB630611-C866-4795-96C1-B2AF751798C4}</a:tableStyleId>
              </a:tblPr>
              <a:tblGrid>
                <a:gridCol w="924800"/>
                <a:gridCol w="1083675"/>
                <a:gridCol w="1083675"/>
                <a:gridCol w="1083675"/>
                <a:gridCol w="1091350"/>
              </a:tblGrid>
              <a:tr h="25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Uweight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Nweight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Oweight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63E3D"/>
                        </a:buClr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Obesity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5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BMI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&lt;18.5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18.5-24.9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25-29.9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30&lt;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83" name="Google Shape;3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400" y="1017725"/>
            <a:ext cx="5749975" cy="28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graphicFrame>
        <p:nvGraphicFramePr>
          <p:cNvPr id="390" name="Google Shape;390;p51"/>
          <p:cNvGraphicFramePr/>
          <p:nvPr/>
        </p:nvGraphicFramePr>
        <p:xfrm>
          <a:off x="1507875" y="12742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{CB630611-C866-4795-96C1-B2AF751798C4}</a:tableStyleId>
              </a:tblPr>
              <a:tblGrid>
                <a:gridCol w="1917825"/>
                <a:gridCol w="2247300"/>
                <a:gridCol w="2247300"/>
              </a:tblGrid>
              <a:tr h="6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TN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FP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No Stroke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1160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440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FN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TP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Stroke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65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91" name="Google Shape;391;p51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>
            <a:off x="7883683" y="445025"/>
            <a:ext cx="848742" cy="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1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 rot="1097342">
            <a:off x="467288" y="3964298"/>
            <a:ext cx="875177" cy="85507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type="title"/>
          </p:nvPr>
        </p:nvSpPr>
        <p:spPr>
          <a:xfrm>
            <a:off x="1330075" y="2407378"/>
            <a:ext cx="6576000" cy="11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81 %</a:t>
            </a:r>
            <a:endParaRPr/>
          </a:p>
        </p:txBody>
      </p:sp>
      <p:sp>
        <p:nvSpPr>
          <p:cNvPr id="399" name="Google Shape;399;p52"/>
          <p:cNvSpPr txBox="1"/>
          <p:nvPr>
            <p:ph idx="1" type="subTitle"/>
          </p:nvPr>
        </p:nvSpPr>
        <p:spPr>
          <a:xfrm>
            <a:off x="1222575" y="1560860"/>
            <a:ext cx="65760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WE CAN PREDICT &amp; SAVE</a:t>
            </a:r>
            <a:endParaRPr b="1" sz="2000"/>
          </a:p>
        </p:txBody>
      </p:sp>
      <p:pic>
        <p:nvPicPr>
          <p:cNvPr id="400" name="Google Shape;400;p52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>
            <a:off x="481050" y="564325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52"/>
          <p:cNvCxnSpPr/>
          <p:nvPr/>
        </p:nvCxnSpPr>
        <p:spPr>
          <a:xfrm>
            <a:off x="1751340" y="3697265"/>
            <a:ext cx="593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2" name="Google Shape;402;p52"/>
          <p:cNvGrpSpPr/>
          <p:nvPr/>
        </p:nvGrpSpPr>
        <p:grpSpPr>
          <a:xfrm>
            <a:off x="1751189" y="1019328"/>
            <a:ext cx="5930851" cy="838036"/>
            <a:chOff x="1524913" y="922950"/>
            <a:chExt cx="6094175" cy="564600"/>
          </a:xfrm>
        </p:grpSpPr>
        <p:cxnSp>
          <p:nvCxnSpPr>
            <p:cNvPr id="403" name="Google Shape;403;p52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52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5" name="Google Shape;40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/>
          <p:nvPr/>
        </p:nvSpPr>
        <p:spPr>
          <a:xfrm>
            <a:off x="90545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3"/>
          <p:cNvSpPr/>
          <p:nvPr/>
        </p:nvSpPr>
        <p:spPr>
          <a:xfrm>
            <a:off x="905450" y="31531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3"/>
          <p:cNvSpPr/>
          <p:nvPr/>
        </p:nvSpPr>
        <p:spPr>
          <a:xfrm>
            <a:off x="473990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3"/>
          <p:cNvSpPr txBox="1"/>
          <p:nvPr>
            <p:ph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4" name="Google Shape;414;p53"/>
          <p:cNvSpPr txBox="1"/>
          <p:nvPr>
            <p:ph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5" name="Google Shape;415;p53"/>
          <p:cNvSpPr txBox="1"/>
          <p:nvPr>
            <p:ph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6" name="Google Shape;41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417" name="Google Shape;417;p53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</a:t>
            </a:r>
            <a:endParaRPr/>
          </a:p>
        </p:txBody>
      </p:sp>
      <p:sp>
        <p:nvSpPr>
          <p:cNvPr id="418" name="Google Shape;418;p53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 Prediction</a:t>
            </a:r>
            <a:endParaRPr/>
          </a:p>
        </p:txBody>
      </p:sp>
      <p:sp>
        <p:nvSpPr>
          <p:cNvPr id="419" name="Google Shape;419;p53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</a:t>
            </a:r>
            <a:endParaRPr/>
          </a:p>
        </p:txBody>
      </p:sp>
      <p:sp>
        <p:nvSpPr>
          <p:cNvPr id="420" name="Google Shape;4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idx="1" type="subTitle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/>
              <a:t>Do you have any questions?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6" name="Google Shape;426;p54"/>
          <p:cNvSpPr txBox="1"/>
          <p:nvPr>
            <p:ph type="title"/>
          </p:nvPr>
        </p:nvSpPr>
        <p:spPr>
          <a:xfrm>
            <a:off x="1797771" y="825774"/>
            <a:ext cx="55485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Special </a:t>
            </a:r>
            <a:r>
              <a:rPr lang="en"/>
              <a:t>Thanks!!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427" name="Google Shape;427;p54"/>
          <p:cNvCxnSpPr/>
          <p:nvPr/>
        </p:nvCxnSpPr>
        <p:spPr>
          <a:xfrm>
            <a:off x="2766313" y="1805280"/>
            <a:ext cx="361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8" name="Google Shape;428;p54"/>
          <p:cNvGrpSpPr/>
          <p:nvPr/>
        </p:nvGrpSpPr>
        <p:grpSpPr>
          <a:xfrm>
            <a:off x="2766152" y="388935"/>
            <a:ext cx="3610799" cy="510229"/>
            <a:chOff x="1524913" y="922950"/>
            <a:chExt cx="6094175" cy="564600"/>
          </a:xfrm>
        </p:grpSpPr>
        <p:cxnSp>
          <p:nvCxnSpPr>
            <p:cNvPr id="429" name="Google Shape;429;p54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54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/>
          <p:nvPr/>
        </p:nvSpPr>
        <p:spPr>
          <a:xfrm>
            <a:off x="90545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905450" y="31531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473990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4739900" y="31531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 txBox="1"/>
          <p:nvPr>
            <p:ph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2" name="Google Shape;292;p41"/>
          <p:cNvSpPr txBox="1"/>
          <p:nvPr>
            <p:ph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3" name="Google Shape;293;p41"/>
          <p:cNvSpPr txBox="1"/>
          <p:nvPr>
            <p:ph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4" name="Google Shape;294;p41"/>
          <p:cNvSpPr txBox="1"/>
          <p:nvPr>
            <p:ph idx="15" type="title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6" name="Google Shape;296;p41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Strokes</a:t>
            </a:r>
            <a:endParaRPr/>
          </a:p>
        </p:txBody>
      </p:sp>
      <p:sp>
        <p:nvSpPr>
          <p:cNvPr id="297" name="Google Shape;297;p41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98" name="Google Shape;298;p41"/>
          <p:cNvSpPr txBox="1"/>
          <p:nvPr>
            <p:ph idx="4" type="subTitle"/>
          </p:nvPr>
        </p:nvSpPr>
        <p:spPr>
          <a:xfrm>
            <a:off x="5922975" y="2176575"/>
            <a:ext cx="28782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Gender, Age, WorkType , Habits</a:t>
            </a:r>
            <a:endParaRPr/>
          </a:p>
        </p:txBody>
      </p:sp>
      <p:sp>
        <p:nvSpPr>
          <p:cNvPr id="299" name="Google Shape;299;p41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Conclusion</a:t>
            </a:r>
            <a:endParaRPr/>
          </a:p>
        </p:txBody>
      </p:sp>
      <p:sp>
        <p:nvSpPr>
          <p:cNvPr id="300" name="Google Shape;300;p41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Sources-Credits</a:t>
            </a:r>
            <a:endParaRPr/>
          </a:p>
        </p:txBody>
      </p:sp>
      <p:sp>
        <p:nvSpPr>
          <p:cNvPr id="301" name="Google Shape;301;p41"/>
          <p:cNvSpPr txBox="1"/>
          <p:nvPr>
            <p:ph idx="8" type="subTitle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02" name="Google Shape;30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2"/>
          <p:cNvPicPr preferRelativeResize="0"/>
          <p:nvPr/>
        </p:nvPicPr>
        <p:blipFill rotWithShape="1">
          <a:blip r:embed="rId3">
            <a:alphaModFix/>
          </a:blip>
          <a:srcRect b="23022" l="42259" r="23813" t="36966"/>
          <a:stretch/>
        </p:blipFill>
        <p:spPr>
          <a:xfrm>
            <a:off x="5634050" y="2972725"/>
            <a:ext cx="1433650" cy="1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 rotWithShape="1">
          <a:blip r:embed="rId3">
            <a:alphaModFix/>
          </a:blip>
          <a:srcRect b="39142" l="10117" r="55955" t="20845"/>
          <a:stretch/>
        </p:blipFill>
        <p:spPr>
          <a:xfrm rot="-5400000">
            <a:off x="1534275" y="2753300"/>
            <a:ext cx="1433650" cy="1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/>
          <p:nvPr/>
        </p:nvSpPr>
        <p:spPr>
          <a:xfrm>
            <a:off x="2076313" y="1421975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Strokes</a:t>
            </a:r>
            <a:endParaRPr/>
          </a:p>
        </p:txBody>
      </p:sp>
      <p:sp>
        <p:nvSpPr>
          <p:cNvPr id="311" name="Google Shape;311;p42"/>
          <p:cNvSpPr txBox="1"/>
          <p:nvPr/>
        </p:nvSpPr>
        <p:spPr>
          <a:xfrm>
            <a:off x="2274163" y="1659075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5100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2076313" y="2050575"/>
            <a:ext cx="19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Patients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13" name="Google Shape;313;p42"/>
          <p:cNvSpPr/>
          <p:nvPr/>
        </p:nvSpPr>
        <p:spPr>
          <a:xfrm>
            <a:off x="3560263" y="2939350"/>
            <a:ext cx="1969200" cy="1574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2"/>
          <p:cNvSpPr txBox="1"/>
          <p:nvPr/>
        </p:nvSpPr>
        <p:spPr>
          <a:xfrm>
            <a:off x="3785250" y="315720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250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3587400" y="3522725"/>
            <a:ext cx="19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1. Strokes-Symptoms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5098488" y="146640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 txBox="1"/>
          <p:nvPr/>
        </p:nvSpPr>
        <p:spPr>
          <a:xfrm>
            <a:off x="5296338" y="177590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4850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5098488" y="2141425"/>
            <a:ext cx="19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0. Healthy Patients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statistics</a:t>
            </a:r>
            <a:endParaRPr/>
          </a:p>
        </p:txBody>
      </p:sp>
      <p:pic>
        <p:nvPicPr>
          <p:cNvPr id="325" name="Google Shape;325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50" y="1100138"/>
            <a:ext cx="634985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450" y="1100150"/>
            <a:ext cx="2526550" cy="2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650" y="1170125"/>
            <a:ext cx="2388350" cy="2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000" y="1143263"/>
            <a:ext cx="5829300" cy="26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</a:t>
            </a: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1" y="1138525"/>
            <a:ext cx="6035651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650" y="1138525"/>
            <a:ext cx="2388350" cy="26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WorkType</a:t>
            </a:r>
            <a:endParaRPr/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50" y="1100125"/>
            <a:ext cx="58293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250" y="940975"/>
            <a:ext cx="2455750" cy="30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Diseases</a:t>
            </a:r>
            <a:endParaRPr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575" y="1174550"/>
            <a:ext cx="24344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275" y="1174550"/>
            <a:ext cx="5829300" cy="27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Smoking</a:t>
            </a:r>
            <a:endParaRPr/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850" y="1100150"/>
            <a:ext cx="2488150" cy="26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75" y="1267900"/>
            <a:ext cx="5665526" cy="26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